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7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8" r:id="rId20"/>
    <p:sldId id="266" r:id="rId21"/>
    <p:sldId id="267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346D-2A6C-4EB2-AA93-E97022AF32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6D055-FCF4-47C9-B6FD-E2AA427DB1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634E-3959-47F1-81A7-0A4A0A04B8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292C-3FBE-4B71-BBC1-7FA587FBBF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560A-02F8-4295-B3DA-4C74BC0ACF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F5A7-0CE9-4B33-B9C4-E47AAA9E3B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B3C35-FF49-4213-8078-A5C31476EF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30BB-8828-4097-8129-2E2B1962F9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2F7F-2D7D-40A4-8394-2CC13F8AC9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A1F0B-2847-44AA-9A26-FAC2D6903F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8E60-93BE-413E-8CD8-BBFA934925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57B19C2-3623-48A6-BE3B-411E923059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upload.wikimedia.org/wikipedia/commons/f/fc/YehliuTaiwan-HoneycombWeathering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ardrijkskunde.hlz.nl/BN2%20map%20H2/BN2%20H2P2%20ER/BN2%20H2P2%20ER%20main%20U3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hyperlink" Target="http://nl.wikipedia.org/wiki/Bestand:Itu_granit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0/Hydrologische_cyclus.pn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www.loesje.nl/files/posters/big-NL0606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40465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kstvak 4"/>
          <p:cNvSpPr txBox="1">
            <a:spLocks noChangeArrowheads="1"/>
          </p:cNvSpPr>
          <p:nvPr/>
        </p:nvSpPr>
        <p:spPr bwMode="auto">
          <a:xfrm>
            <a:off x="5000625" y="4714875"/>
            <a:ext cx="2786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Hoofdstuk 2</a:t>
            </a:r>
          </a:p>
          <a:p>
            <a:r>
              <a:rPr lang="nl-NL"/>
              <a:t>Paragraaf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image.slidesharecdn.com/5hh210-12-131101062115-phpapp02/95/5-havo-lesboek-buitenland-hoofdstuk-2-10-12-31-638.jpg?cb=1383287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Platentektoniek en aardbevingen</a:t>
            </a:r>
          </a:p>
        </p:txBody>
      </p:sp>
      <p:sp>
        <p:nvSpPr>
          <p:cNvPr id="11267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Paragraaf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0070C0"/>
                </a:solidFill>
              </a:rPr>
              <a:t>Platentektoniek en aardbevingen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428625" y="1571625"/>
            <a:ext cx="3786188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857750" y="1571625"/>
            <a:ext cx="3857625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2293" name="Tekstvak 5"/>
          <p:cNvSpPr txBox="1">
            <a:spLocks noChangeArrowheads="1"/>
          </p:cNvSpPr>
          <p:nvPr/>
        </p:nvSpPr>
        <p:spPr bwMode="auto">
          <a:xfrm>
            <a:off x="5000625" y="1643063"/>
            <a:ext cx="3786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/>
              <a:t>Platen </a:t>
            </a:r>
          </a:p>
          <a:p>
            <a:endParaRPr lang="nl-NL" sz="3200"/>
          </a:p>
          <a:p>
            <a:r>
              <a:rPr lang="nl-NL" sz="3200"/>
              <a:t>Beweging</a:t>
            </a:r>
          </a:p>
          <a:p>
            <a:endParaRPr lang="nl-NL" sz="3200"/>
          </a:p>
          <a:p>
            <a:r>
              <a:rPr lang="nl-NL" sz="3200"/>
              <a:t>Continent en oceaanbodem</a:t>
            </a:r>
          </a:p>
          <a:p>
            <a:endParaRPr lang="nl-NL" sz="3200"/>
          </a:p>
          <a:p>
            <a:r>
              <a:rPr lang="nl-NL" sz="3200"/>
              <a:t>Contact tussen platen / breuklijnen</a:t>
            </a:r>
          </a:p>
        </p:txBody>
      </p:sp>
      <p:pic>
        <p:nvPicPr>
          <p:cNvPr id="12294" name="Picture 2" descr="http://kennisbron.watmoetikleren.nl/documenten/plaatjes/aardrijkskunde/Aarde/Platentektoni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714625"/>
            <a:ext cx="35464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0070C0"/>
                </a:solidFill>
              </a:rPr>
              <a:t>Convergente bewegingen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428625" y="1571625"/>
            <a:ext cx="3786188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857750" y="1571625"/>
            <a:ext cx="3857625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317" name="Tekstvak 6"/>
          <p:cNvSpPr txBox="1">
            <a:spLocks noChangeArrowheads="1"/>
          </p:cNvSpPr>
          <p:nvPr/>
        </p:nvSpPr>
        <p:spPr bwMode="auto">
          <a:xfrm>
            <a:off x="5357813" y="1857375"/>
            <a:ext cx="29289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3200"/>
          </a:p>
          <a:p>
            <a:r>
              <a:rPr lang="nl-NL" sz="3200"/>
              <a:t>Botsen (continentaal)</a:t>
            </a:r>
          </a:p>
          <a:p>
            <a:endParaRPr lang="nl-NL" sz="3200"/>
          </a:p>
          <a:p>
            <a:r>
              <a:rPr lang="nl-NL" sz="3200"/>
              <a:t>Trog </a:t>
            </a:r>
          </a:p>
          <a:p>
            <a:endParaRPr lang="nl-NL" sz="3200"/>
          </a:p>
          <a:p>
            <a:r>
              <a:rPr lang="nl-NL" sz="3200"/>
              <a:t>Subductie</a:t>
            </a:r>
          </a:p>
          <a:p>
            <a:endParaRPr lang="nl-NL" sz="3200"/>
          </a:p>
        </p:txBody>
      </p:sp>
      <p:pic>
        <p:nvPicPr>
          <p:cNvPr id="13318" name="Picture 2" descr="http://www.info-graphics.nl/nl/wp-content/uploads/2008/07/08044meanderlb8tro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643188"/>
            <a:ext cx="3648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0070C0"/>
                </a:solidFill>
              </a:rPr>
              <a:t>Divergente bewegingen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428625" y="1571625"/>
            <a:ext cx="3786188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857750" y="1571625"/>
            <a:ext cx="3857625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341" name="Tekstvak 5"/>
          <p:cNvSpPr txBox="1">
            <a:spLocks noChangeArrowheads="1"/>
          </p:cNvSpPr>
          <p:nvPr/>
        </p:nvSpPr>
        <p:spPr bwMode="auto">
          <a:xfrm>
            <a:off x="5143500" y="1714500"/>
            <a:ext cx="3571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2800"/>
          </a:p>
          <a:p>
            <a:r>
              <a:rPr lang="nl-NL" sz="2800"/>
              <a:t>Uit elkaar</a:t>
            </a:r>
          </a:p>
          <a:p>
            <a:endParaRPr lang="nl-NL" sz="2800"/>
          </a:p>
          <a:p>
            <a:r>
              <a:rPr lang="nl-NL" sz="2800"/>
              <a:t>Vloeibaar mantelgesteente</a:t>
            </a:r>
          </a:p>
          <a:p>
            <a:endParaRPr lang="nl-NL" sz="2800"/>
          </a:p>
          <a:p>
            <a:r>
              <a:rPr lang="nl-NL" sz="2800"/>
              <a:t>Nieuwe oceaanbodem</a:t>
            </a:r>
          </a:p>
          <a:p>
            <a:endParaRPr lang="nl-NL" sz="2800"/>
          </a:p>
          <a:p>
            <a:r>
              <a:rPr lang="nl-NL" sz="2800"/>
              <a:t>Basalt</a:t>
            </a:r>
          </a:p>
          <a:p>
            <a:endParaRPr lang="nl-NL" sz="2800"/>
          </a:p>
        </p:txBody>
      </p:sp>
      <p:pic>
        <p:nvPicPr>
          <p:cNvPr id="14342" name="Picture 2" descr="http://www.museumkennis.nl/sites/nnm.dossiers/contents/i000206/aarde_zee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928813"/>
            <a:ext cx="32861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0070C0"/>
                </a:solidFill>
              </a:rPr>
              <a:t>Transforme bewegingen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" name="Afgeronde rechthoek 3"/>
          <p:cNvSpPr/>
          <p:nvPr/>
        </p:nvSpPr>
        <p:spPr>
          <a:xfrm>
            <a:off x="428625" y="1571625"/>
            <a:ext cx="3786188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857750" y="1571625"/>
            <a:ext cx="3857625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366" name="Tekstvak 5"/>
          <p:cNvSpPr txBox="1">
            <a:spLocks noChangeArrowheads="1"/>
          </p:cNvSpPr>
          <p:nvPr/>
        </p:nvSpPr>
        <p:spPr bwMode="auto">
          <a:xfrm>
            <a:off x="5357813" y="1857375"/>
            <a:ext cx="29289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3200"/>
          </a:p>
          <a:p>
            <a:r>
              <a:rPr lang="nl-NL" sz="3200"/>
              <a:t>Langs elkaar</a:t>
            </a:r>
          </a:p>
          <a:p>
            <a:endParaRPr lang="nl-NL" sz="3200"/>
          </a:p>
          <a:p>
            <a:r>
              <a:rPr lang="nl-NL" sz="3200"/>
              <a:t>Tegengestelde richtingen</a:t>
            </a:r>
          </a:p>
        </p:txBody>
      </p:sp>
      <p:sp>
        <p:nvSpPr>
          <p:cNvPr id="7" name="PIJL-RECHTS 6"/>
          <p:cNvSpPr/>
          <p:nvPr/>
        </p:nvSpPr>
        <p:spPr>
          <a:xfrm>
            <a:off x="642938" y="3143250"/>
            <a:ext cx="221456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PIJL-LINKS 7"/>
          <p:cNvSpPr/>
          <p:nvPr/>
        </p:nvSpPr>
        <p:spPr>
          <a:xfrm>
            <a:off x="785813" y="3786188"/>
            <a:ext cx="2071687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0070C0"/>
                </a:solidFill>
              </a:rPr>
              <a:t>Platentektoniek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" name="Afgeronde rechthoek 3"/>
          <p:cNvSpPr/>
          <p:nvPr/>
        </p:nvSpPr>
        <p:spPr>
          <a:xfrm>
            <a:off x="428625" y="1571625"/>
            <a:ext cx="3786188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857750" y="1571625"/>
            <a:ext cx="3857625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390" name="Tekstvak 6"/>
          <p:cNvSpPr txBox="1">
            <a:spLocks noChangeArrowheads="1"/>
          </p:cNvSpPr>
          <p:nvPr/>
        </p:nvSpPr>
        <p:spPr bwMode="auto">
          <a:xfrm>
            <a:off x="5214938" y="1785938"/>
            <a:ext cx="3643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Theorie van Wegener</a:t>
            </a:r>
          </a:p>
          <a:p>
            <a:endParaRPr lang="nl-NL" sz="2800"/>
          </a:p>
          <a:p>
            <a:r>
              <a:rPr lang="nl-NL" sz="2800"/>
              <a:t>Convectiestromen</a:t>
            </a:r>
          </a:p>
          <a:p>
            <a:endParaRPr lang="nl-NL" sz="2800"/>
          </a:p>
          <a:p>
            <a:r>
              <a:rPr lang="nl-NL" sz="2800"/>
              <a:t>Magma</a:t>
            </a:r>
          </a:p>
          <a:p>
            <a:endParaRPr lang="nl-NL" sz="2800"/>
          </a:p>
          <a:p>
            <a:r>
              <a:rPr lang="nl-NL" sz="2800"/>
              <a:t>Divergente breuken &gt; basalt</a:t>
            </a:r>
          </a:p>
          <a:p>
            <a:endParaRPr lang="nl-NL" sz="2800"/>
          </a:p>
          <a:p>
            <a:r>
              <a:rPr lang="nl-NL" sz="2800"/>
              <a:t>Recycled</a:t>
            </a:r>
          </a:p>
        </p:txBody>
      </p:sp>
      <p:pic>
        <p:nvPicPr>
          <p:cNvPr id="16391" name="Picture 2" descr="http://upload.wikimedia.org/wikipedia/commons/9/96/Basalt-tschech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357438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0070C0"/>
                </a:solidFill>
              </a:rPr>
              <a:t>Oorzaken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" name="Afgeronde rechthoek 3"/>
          <p:cNvSpPr/>
          <p:nvPr/>
        </p:nvSpPr>
        <p:spPr>
          <a:xfrm>
            <a:off x="428625" y="1571625"/>
            <a:ext cx="3786188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857750" y="1571625"/>
            <a:ext cx="3857625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414" name="Tekstvak 6"/>
          <p:cNvSpPr txBox="1">
            <a:spLocks noChangeArrowheads="1"/>
          </p:cNvSpPr>
          <p:nvPr/>
        </p:nvSpPr>
        <p:spPr bwMode="auto">
          <a:xfrm>
            <a:off x="5214938" y="1785938"/>
            <a:ext cx="36433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Zwaarste: </a:t>
            </a:r>
          </a:p>
          <a:p>
            <a:r>
              <a:rPr lang="nl-NL"/>
              <a:t>Convergente en transforme bewegingen</a:t>
            </a:r>
          </a:p>
          <a:p>
            <a:endParaRPr lang="nl-NL"/>
          </a:p>
          <a:p>
            <a:r>
              <a:rPr lang="nl-NL"/>
              <a:t>Ruwheid gesteente</a:t>
            </a:r>
          </a:p>
          <a:p>
            <a:endParaRPr lang="nl-NL"/>
          </a:p>
          <a:p>
            <a:r>
              <a:rPr lang="nl-NL"/>
              <a:t>Opgebouwde kracht</a:t>
            </a:r>
          </a:p>
          <a:p>
            <a:endParaRPr lang="nl-NL"/>
          </a:p>
          <a:p>
            <a:r>
              <a:rPr lang="nl-NL"/>
              <a:t>De haard &gt; hypocentrum</a:t>
            </a:r>
          </a:p>
          <a:p>
            <a:endParaRPr lang="nl-NL"/>
          </a:p>
          <a:p>
            <a:r>
              <a:rPr lang="nl-NL"/>
              <a:t>Epicentrum</a:t>
            </a:r>
          </a:p>
        </p:txBody>
      </p:sp>
      <p:pic>
        <p:nvPicPr>
          <p:cNvPr id="17415" name="Picture 2" descr="http://www.edu.fi/svenska/distansgymnasiet/ny_laroplan/geografi/geografi3/sidor/endogena/bilder/begrepp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571750"/>
            <a:ext cx="36576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0070C0"/>
                </a:solidFill>
              </a:rPr>
              <a:t>Gevolgen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428625" y="1571625"/>
            <a:ext cx="3786188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857750" y="1571625"/>
            <a:ext cx="3857625" cy="457200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437" name="Tekstvak 6"/>
          <p:cNvSpPr txBox="1">
            <a:spLocks noChangeArrowheads="1"/>
          </p:cNvSpPr>
          <p:nvPr/>
        </p:nvSpPr>
        <p:spPr bwMode="auto">
          <a:xfrm>
            <a:off x="5214938" y="1785938"/>
            <a:ext cx="36433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Niet de trilling maar de aardverschuiving</a:t>
            </a:r>
          </a:p>
          <a:p>
            <a:endParaRPr lang="nl-NL" sz="2800"/>
          </a:p>
          <a:p>
            <a:r>
              <a:rPr lang="nl-NL" sz="2800"/>
              <a:t>Los materiaal</a:t>
            </a:r>
          </a:p>
          <a:p>
            <a:endParaRPr lang="nl-NL" sz="2800"/>
          </a:p>
          <a:p>
            <a:r>
              <a:rPr lang="nl-NL" sz="2800"/>
              <a:t>Oceaanbodem</a:t>
            </a:r>
          </a:p>
          <a:p>
            <a:endParaRPr lang="nl-NL" sz="2800"/>
          </a:p>
          <a:p>
            <a:r>
              <a:rPr lang="nl-NL" sz="2800"/>
              <a:t>Vloedgolven/tsunami</a:t>
            </a:r>
          </a:p>
          <a:p>
            <a:endParaRPr lang="nl-NL" sz="2800"/>
          </a:p>
          <a:p>
            <a:endParaRPr lang="nl-NL" sz="2800"/>
          </a:p>
          <a:p>
            <a:endParaRPr lang="nl-NL" sz="2800"/>
          </a:p>
        </p:txBody>
      </p:sp>
      <p:pic>
        <p:nvPicPr>
          <p:cNvPr id="18438" name="Picture 2" descr="http://www.wereldorientatie.net/Forces/1%20Aardbeving/Tsun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357438"/>
            <a:ext cx="36369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Hoofdstuk 2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Paragraaf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Oerknal</a:t>
            </a: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228600" y="1676400"/>
            <a:ext cx="38862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4191000" y="1676400"/>
            <a:ext cx="46482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19600" y="1752600"/>
            <a:ext cx="4419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Niets, geen leven, geen ruimte, geen tijd</a:t>
            </a:r>
          </a:p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Geen hoogte, lengte, breedte en inhoud</a:t>
            </a:r>
          </a:p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Niets knalde 13,7 miljard v.Chr.</a:t>
            </a:r>
          </a:p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Slechts een oneindig klein, oneindig dicht en oneindig heet punt</a:t>
            </a:r>
          </a:p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Oerknal, zonder geluid en licht</a:t>
            </a:r>
          </a:p>
        </p:txBody>
      </p:sp>
      <p:pic>
        <p:nvPicPr>
          <p:cNvPr id="3078" name="Picture 8" descr="http://www.eglisse.nl/media/nieuw/oerk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892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Schildvulkaan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" y="1676400"/>
            <a:ext cx="47244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181600" y="1676400"/>
            <a:ext cx="3657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57800" y="2057400"/>
            <a:ext cx="4114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Divergerende platen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Vorm en opbouw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Manier explosie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Loopt langzaam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Effusief</a:t>
            </a:r>
            <a:endParaRPr lang="nl-NL" sz="2800">
              <a:latin typeface="Arial" charset="0"/>
            </a:endParaRPr>
          </a:p>
        </p:txBody>
      </p:sp>
      <p:pic>
        <p:nvPicPr>
          <p:cNvPr id="20486" name="Picture 6" descr="http://mariekeak.punt.nl/upload/Plaatje_schildvulka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1148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Stratovulkaan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1219200"/>
            <a:ext cx="4724400" cy="51816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953000" y="1295400"/>
            <a:ext cx="3962400" cy="5105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05400" y="2057400"/>
            <a:ext cx="426720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Convergerende platen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Explosieve vulkaan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Samenstelling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Zeewater-hitte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Taaiheid houdt tegen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Omhoog: gassen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Wisseling: lava en as</a:t>
            </a:r>
          </a:p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nl-NL" sz="2800">
              <a:latin typeface="Arial" charset="0"/>
            </a:endParaRPr>
          </a:p>
        </p:txBody>
      </p:sp>
      <p:pic>
        <p:nvPicPr>
          <p:cNvPr id="21510" name="Picture 6" descr="Plaatje van een stratovulk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30400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Plaatje van een stratovulka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0861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28625" y="1000125"/>
            <a:ext cx="6643688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4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nl-NL" sz="4000" dirty="0">
                <a:latin typeface="Arial" pitchFamily="34" charset="0"/>
                <a:cs typeface="Arial" pitchFamily="34" charset="0"/>
              </a:rPr>
              <a:t> endogene en exogene processen</a:t>
            </a: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8" descr="http://www.50plusser.nl/weblog/images/tineke-wim-en-tommie/50_plus-7227-4112-2310090830-modderst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5810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hthoek 6"/>
          <p:cNvSpPr>
            <a:spLocks noChangeArrowheads="1"/>
          </p:cNvSpPr>
          <p:nvPr/>
        </p:nvSpPr>
        <p:spPr bwMode="auto">
          <a:xfrm>
            <a:off x="500063" y="2357438"/>
            <a:ext cx="264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  <a:latin typeface="Arial" charset="0"/>
                <a:cs typeface="Arial" charset="0"/>
              </a:rPr>
              <a:t>Paragraaf 6 en 7 </a:t>
            </a:r>
          </a:p>
        </p:txBody>
      </p:sp>
    </p:spTree>
    <p:extLst>
      <p:ext uri="{BB962C8B-B14F-4D97-AF65-F5344CB8AC3E}">
        <p14:creationId xmlns:p14="http://schemas.microsoft.com/office/powerpoint/2010/main" val="3161357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latin typeface="Arial" charset="0"/>
              </a:rPr>
              <a:t>gesloopt gesteente</a:t>
            </a: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228600" y="1676400"/>
            <a:ext cx="505777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5500688" y="1676400"/>
            <a:ext cx="333851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643563" y="1357313"/>
            <a:ext cx="3195637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altLang="nl-NL" b="1">
                <a:latin typeface="Arial" charset="0"/>
              </a:rPr>
              <a:t>Fysische verwering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Temperatuur-verschillen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i="1">
                <a:latin typeface="Arial" charset="0"/>
              </a:rPr>
              <a:t>(dag/nacht)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Vorstwerking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i="1">
                <a:latin typeface="Arial" charset="0"/>
              </a:rPr>
              <a:t>(bv hooggebergte)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Biologisch fysische werking </a:t>
            </a:r>
            <a:r>
              <a:rPr lang="nl-NL" altLang="nl-NL" i="1">
                <a:latin typeface="Arial" charset="0"/>
              </a:rPr>
              <a:t>(plantenwortels)</a:t>
            </a:r>
          </a:p>
          <a:p>
            <a:pPr eaLnBrk="1" hangingPunct="1">
              <a:spcBef>
                <a:spcPct val="50000"/>
              </a:spcBef>
            </a:pPr>
            <a:endParaRPr lang="nl-NL" altLang="nl-NL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nl-NL" altLang="nl-NL">
              <a:latin typeface="Arial" charset="0"/>
            </a:endParaRPr>
          </a:p>
        </p:txBody>
      </p:sp>
      <p:pic>
        <p:nvPicPr>
          <p:cNvPr id="3078" name="Picture 1032" descr="http://upload.wikimedia.org/wikipedia/commons/7/7b/Solarisat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28813"/>
            <a:ext cx="23288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38" descr="Dahab Sinai Zandst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9289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36" descr="Bestand:YehliuTaiwan-HoneycombWeather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14813"/>
            <a:ext cx="27146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9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latin typeface="Arial" charset="0"/>
              </a:rPr>
              <a:t>gesloopt gesteente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28600" y="167640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214938" y="167640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>
                <a:latin typeface="Arial" charset="0"/>
                <a:cs typeface="Arial" charset="0"/>
              </a:rPr>
              <a:t>Chemische verwering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  <a:cs typeface="Arial" charset="0"/>
              </a:rPr>
              <a:t>Gesteentemineralen en vooral water</a:t>
            </a:r>
            <a:endParaRPr lang="nl-NL" altLang="nl-NL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  <a:cs typeface="Arial" charset="0"/>
              </a:rPr>
              <a:t>Oplossen mineralen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  <a:cs typeface="Arial" charset="0"/>
              </a:rPr>
              <a:t>-Zure regen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i="1">
                <a:latin typeface="Arial" charset="0"/>
                <a:cs typeface="Arial" charset="0"/>
              </a:rPr>
              <a:t>(Doline, kalk)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  <a:cs typeface="Arial" charset="0"/>
              </a:rPr>
              <a:t>-Roesten (oxideren) binding door zuurstof</a:t>
            </a:r>
          </a:p>
        </p:txBody>
      </p:sp>
      <p:pic>
        <p:nvPicPr>
          <p:cNvPr id="4102" name="Picture 2" descr="http://users.skynet.be/jeanpierre.schreurs/aardrijkskunde/afb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6320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http://users.telenet.be/nike.dierycx/diest05/diest05-(71)-(Custo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65625"/>
            <a:ext cx="2216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http://www.51766.com/img/cqtkdf/11951158274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381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54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latin typeface="Arial" charset="0"/>
              </a:rPr>
              <a:t>gesloopt gesteente</a:t>
            </a:r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228600" y="1676400"/>
            <a:ext cx="38862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4191000" y="1676400"/>
            <a:ext cx="46482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357688" y="1714500"/>
            <a:ext cx="4419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>
                <a:latin typeface="Arial" charset="0"/>
              </a:rPr>
              <a:t>Al het gesteente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Producten: Zand en klei</a:t>
            </a:r>
          </a:p>
          <a:p>
            <a:pPr eaLnBrk="1" hangingPunct="1">
              <a:spcBef>
                <a:spcPct val="50000"/>
              </a:spcBef>
            </a:pPr>
            <a:endParaRPr lang="nl-NL" altLang="nl-NL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Tropen: chemisch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Woestijn: fysisch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Polen: vorstverwerking </a:t>
            </a:r>
          </a:p>
        </p:txBody>
      </p:sp>
      <p:pic>
        <p:nvPicPr>
          <p:cNvPr id="5126" name="Picture 2" descr="http://sharp5.nl/claarsnotes/images/2008-09/zure_re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3508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18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latin typeface="Arial" charset="0"/>
              </a:rPr>
              <a:t>verweringsmateriaal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228600" y="1676400"/>
            <a:ext cx="38862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4191000" y="1676400"/>
            <a:ext cx="46482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419600" y="1752600"/>
            <a:ext cx="4419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>
                <a:latin typeface="Arial" charset="0"/>
              </a:rPr>
              <a:t>Aardverschuivingen</a:t>
            </a:r>
          </a:p>
          <a:p>
            <a:pPr eaLnBrk="1" hangingPunct="1">
              <a:spcBef>
                <a:spcPct val="50000"/>
              </a:spcBef>
            </a:pPr>
            <a:endParaRPr lang="nl-NL" altLang="nl-NL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altLang="nl-NL" i="1">
                <a:latin typeface="Arial" charset="0"/>
              </a:rPr>
              <a:t>- Vallend gesteente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i="1">
                <a:latin typeface="Arial" charset="0"/>
              </a:rPr>
              <a:t>3 Bergstortingen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i="1">
                <a:latin typeface="Arial" charset="0"/>
              </a:rPr>
              <a:t>2 Puinlawine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i="1">
                <a:latin typeface="Arial" charset="0"/>
              </a:rPr>
              <a:t>4 Modderstromen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Resultaat = puinhelling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b="1">
                <a:latin typeface="Arial" charset="0"/>
              </a:rPr>
              <a:t>Boskap </a:t>
            </a:r>
          </a:p>
          <a:p>
            <a:pPr eaLnBrk="1" hangingPunct="1">
              <a:spcBef>
                <a:spcPct val="50000"/>
              </a:spcBef>
            </a:pPr>
            <a:endParaRPr lang="nl-NL" altLang="nl-NL">
              <a:latin typeface="Arial" charset="0"/>
            </a:endParaRPr>
          </a:p>
        </p:txBody>
      </p:sp>
      <p:pic>
        <p:nvPicPr>
          <p:cNvPr id="6150" name="Picture 2" descr="http://users.telenet.be/hhs-heist1/aardrijkskunde/Riviererosie_clip_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3214688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kstvak 6"/>
          <p:cNvSpPr txBox="1">
            <a:spLocks noChangeArrowheads="1"/>
          </p:cNvSpPr>
          <p:nvPr/>
        </p:nvSpPr>
        <p:spPr bwMode="auto">
          <a:xfrm>
            <a:off x="3276600" y="4652963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nl-NL"/>
              <a:t>4</a:t>
            </a:r>
          </a:p>
        </p:txBody>
      </p:sp>
      <p:sp>
        <p:nvSpPr>
          <p:cNvPr id="6152" name="Tekstvak 7"/>
          <p:cNvSpPr txBox="1">
            <a:spLocks noChangeArrowheads="1"/>
          </p:cNvSpPr>
          <p:nvPr/>
        </p:nvSpPr>
        <p:spPr bwMode="auto">
          <a:xfrm>
            <a:off x="1692275" y="458152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nl-NL"/>
              <a:t>3</a:t>
            </a:r>
          </a:p>
        </p:txBody>
      </p:sp>
      <p:sp>
        <p:nvSpPr>
          <p:cNvPr id="6153" name="Tekstvak 8"/>
          <p:cNvSpPr txBox="1">
            <a:spLocks noChangeArrowheads="1"/>
          </p:cNvSpPr>
          <p:nvPr/>
        </p:nvSpPr>
        <p:spPr bwMode="auto">
          <a:xfrm>
            <a:off x="3348038" y="328453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l-NL" altLang="nl-NL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8703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latin typeface="Arial" charset="0"/>
              </a:rPr>
              <a:t>verweringsmateriaal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228600" y="167640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5214938" y="167640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429250" y="1714500"/>
            <a:ext cx="3571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>
                <a:latin typeface="Arial" charset="0"/>
              </a:rPr>
              <a:t>Erosie in de bergen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  <a:hlinkClick r:id="rId2"/>
              </a:rPr>
              <a:t>filmpje</a:t>
            </a:r>
            <a:endParaRPr lang="nl-NL" altLang="nl-NL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Bovenloop! (Schuurpapier)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Riviererosie V vorm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Gletsjer U vorm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Morene (gletsjer)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Puinwaaier (rivier)</a:t>
            </a:r>
          </a:p>
        </p:txBody>
      </p:sp>
      <p:pic>
        <p:nvPicPr>
          <p:cNvPr id="7174" name="Picture 2" descr="http://pagesperso-orange.fr/ammonite/snel/img/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3311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://aardrijkskunde.hlz.nl/BN2%20map%20H2/BN2%20H2P2%20ER/pics%20BN2%20H2P2%20ER/U3%20p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33337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48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latin typeface="Arial" charset="0"/>
              </a:rPr>
              <a:t>verweringsmateriaal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228600" y="1676400"/>
            <a:ext cx="4700588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5072063" y="1676400"/>
            <a:ext cx="3767137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nl-NL" altLang="nl-NL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>
                <a:latin typeface="Arial" charset="0"/>
              </a:rPr>
              <a:t>Verweringslaag in de bergen (klei, zand, etc)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Niet op steile hellingen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Begroeiing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Neemt regenwater op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Boskap en neerslag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Modderstromen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Verstopping rivier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>
                <a:latin typeface="Arial" charset="0"/>
              </a:rPr>
              <a:t>Overstromingen</a:t>
            </a:r>
          </a:p>
        </p:txBody>
      </p:sp>
      <p:pic>
        <p:nvPicPr>
          <p:cNvPr id="8198" name="Picture 2" descr="http://www.50plusser.nl/weblog/images/tineke-wim-en-tommie/50_plus-7227-4112-2310090830-modderst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45085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33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FF0000"/>
                </a:solidFill>
                <a:latin typeface="Arial" charset="0"/>
              </a:rPr>
              <a:t>8</a:t>
            </a:r>
            <a:r>
              <a:rPr lang="nl-NL" dirty="0" smtClean="0">
                <a:latin typeface="Arial" charset="0"/>
              </a:rPr>
              <a:t> opbouw van het laagland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28600" y="167640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214938" y="167640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Een rivier zit vol met zand, grind en klei</a:t>
            </a: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nl-NL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Bovenloop</a:t>
            </a: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nl-NL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Benedenloop</a:t>
            </a:r>
            <a:endParaRPr lang="nl-NL" dirty="0">
              <a:latin typeface="Arial" charset="0"/>
            </a:endParaRPr>
          </a:p>
        </p:txBody>
      </p:sp>
      <p:pic>
        <p:nvPicPr>
          <p:cNvPr id="16386" name="Picture 2" descr="http://www.groningerforum.nl/img/benedenloop_drentse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786082" cy="2089562"/>
          </a:xfrm>
          <a:prstGeom prst="rect">
            <a:avLst/>
          </a:prstGeom>
          <a:noFill/>
        </p:spPr>
      </p:pic>
      <p:pic>
        <p:nvPicPr>
          <p:cNvPr id="16388" name="Picture 4" descr="http://www.frans-van-erp.nl/uploads/images/IMG_6412%20Bovenloop%20Op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929066"/>
            <a:ext cx="3071834" cy="230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24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Groei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28600" y="1676400"/>
            <a:ext cx="5943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324600" y="1676400"/>
            <a:ext cx="2514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400800" y="20574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>
                <a:latin typeface="Arial" charset="0"/>
              </a:rPr>
              <a:t>Kleinste </a:t>
            </a:r>
            <a:r>
              <a:rPr lang="en-US" sz="3200">
                <a:latin typeface="Arial" charset="0"/>
              </a:rPr>
              <a:t>(quarks)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Grootste (groeiend universum)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Leven</a:t>
            </a:r>
            <a:endParaRPr lang="nl-NL" sz="3200">
              <a:latin typeface="Arial" charset="0"/>
            </a:endParaRPr>
          </a:p>
        </p:txBody>
      </p:sp>
      <p:pic>
        <p:nvPicPr>
          <p:cNvPr id="4102" name="Picture 8" descr="http://www.futurehi.net/images/deep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54292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nl-NL" dirty="0" smtClean="0">
                <a:latin typeface="Arial" charset="0"/>
              </a:rPr>
              <a:t>rivieren in de benedenloop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28600" y="167640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214938" y="167640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Bovenloop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Smal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Dal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Snel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Erosie</a:t>
            </a: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Benedenloop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Breed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Vlakte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Langzaam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Sedimentatie</a:t>
            </a:r>
          </a:p>
        </p:txBody>
      </p:sp>
      <p:pic>
        <p:nvPicPr>
          <p:cNvPr id="5122" name="Picture 2" descr="http://www.ruimtevoorderivier.wur.nl/graphics/images/sediment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428868"/>
            <a:ext cx="4541547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620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nl-NL" dirty="0" smtClean="0">
                <a:latin typeface="Arial" charset="0"/>
              </a:rPr>
              <a:t>rivieren in de benedenloop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28600" y="167640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214938" y="167640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Vlakte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Bedding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Stroming</a:t>
            </a:r>
          </a:p>
          <a:p>
            <a:pPr>
              <a:spcBef>
                <a:spcPct val="50000"/>
              </a:spcBef>
            </a:pPr>
            <a:endParaRPr lang="nl-NL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Oevers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Snelheid neemt af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Kracht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Bezinken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Grind zand klei</a:t>
            </a:r>
          </a:p>
          <a:p>
            <a:pPr>
              <a:spcBef>
                <a:spcPct val="50000"/>
              </a:spcBef>
            </a:pPr>
            <a:endParaRPr lang="nl-NL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Bedijking!</a:t>
            </a:r>
            <a:endParaRPr lang="nl-NL" dirty="0">
              <a:latin typeface="Arial" charset="0"/>
            </a:endParaRPr>
          </a:p>
        </p:txBody>
      </p:sp>
      <p:pic>
        <p:nvPicPr>
          <p:cNvPr id="2" name="Picture 2" descr="Panta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4389891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291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nl-NL" dirty="0" smtClean="0">
                <a:latin typeface="Arial" charset="0"/>
              </a:rPr>
              <a:t>rivieren in de benedenloop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14282" y="164305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214938" y="167640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Bedding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grind</a:t>
            </a: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Oever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Zand</a:t>
            </a: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Komgrond</a:t>
            </a: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Klei</a:t>
            </a:r>
            <a:endParaRPr lang="nl-NL" dirty="0">
              <a:latin typeface="Arial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500034" y="3929066"/>
            <a:ext cx="392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2071670" y="3929066"/>
            <a:ext cx="64294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00034" y="3929066"/>
            <a:ext cx="928694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3357554" y="3929066"/>
            <a:ext cx="928694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428728" y="3714752"/>
            <a:ext cx="642942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714612" y="3714752"/>
            <a:ext cx="642942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2143108" y="2285992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2928926" y="22859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1571604" y="22859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3714744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785786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2714612" y="278605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rot="10800000">
            <a:off x="642910" y="2786058"/>
            <a:ext cx="1366846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37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nl-NL" dirty="0" smtClean="0">
                <a:latin typeface="Arial" charset="0"/>
              </a:rPr>
              <a:t>delta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28600" y="167640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214938" y="167640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Zeer langzame stroming</a:t>
            </a:r>
          </a:p>
          <a:p>
            <a:pPr>
              <a:spcBef>
                <a:spcPct val="50000"/>
              </a:spcBef>
            </a:pPr>
            <a:endParaRPr lang="nl-NL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Alles bezinkt</a:t>
            </a:r>
          </a:p>
          <a:p>
            <a:pPr>
              <a:spcBef>
                <a:spcPct val="50000"/>
              </a:spcBef>
            </a:pPr>
            <a:endParaRPr lang="nl-NL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Nieuw land</a:t>
            </a:r>
          </a:p>
          <a:p>
            <a:pPr>
              <a:spcBef>
                <a:spcPct val="50000"/>
              </a:spcBef>
            </a:pPr>
            <a:endParaRPr lang="nl-NL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Driehoek &gt; delta</a:t>
            </a:r>
          </a:p>
          <a:p>
            <a:pPr>
              <a:spcBef>
                <a:spcPct val="50000"/>
              </a:spcBef>
            </a:pPr>
            <a:endParaRPr lang="nl-NL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Stroming zee &gt; geen delta</a:t>
            </a:r>
            <a:endParaRPr lang="nl-NL" dirty="0">
              <a:latin typeface="Arial" charset="0"/>
            </a:endParaRPr>
          </a:p>
        </p:txBody>
      </p:sp>
      <p:pic>
        <p:nvPicPr>
          <p:cNvPr id="2050" name="Picture 2" descr="http://www.geo.uu.nl/fg/palaeogeography/pictures/delta_evolution/de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4693132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19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Arial" charset="0"/>
              </a:rPr>
              <a:t>8 </a:t>
            </a:r>
            <a:r>
              <a:rPr lang="nl-NL" dirty="0" smtClean="0">
                <a:latin typeface="Arial" charset="0"/>
              </a:rPr>
              <a:t>duinen en strand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228600" y="1676400"/>
            <a:ext cx="4772025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214942" y="1643050"/>
            <a:ext cx="3624262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57813" y="1752600"/>
            <a:ext cx="3481387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b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Duinen</a:t>
            </a:r>
          </a:p>
          <a:p>
            <a:pPr>
              <a:spcBef>
                <a:spcPct val="50000"/>
              </a:spcBef>
            </a:pPr>
            <a:endParaRPr lang="nl-NL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Strand</a:t>
            </a:r>
          </a:p>
          <a:p>
            <a:pPr>
              <a:spcBef>
                <a:spcPct val="50000"/>
              </a:spcBef>
            </a:pPr>
            <a:endParaRPr lang="nl-NL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nl-NL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nl-NL" dirty="0" smtClean="0">
                <a:latin typeface="Arial" charset="0"/>
              </a:rPr>
              <a:t>Grote / kleine korrels</a:t>
            </a:r>
            <a:endParaRPr lang="nl-NL" dirty="0">
              <a:latin typeface="Arial" charset="0"/>
            </a:endParaRPr>
          </a:p>
        </p:txBody>
      </p:sp>
      <p:pic>
        <p:nvPicPr>
          <p:cNvPr id="1026" name="Picture 2" descr="http://www.fryslansite.com/d-base/foto/Duinen_Ter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4500594" cy="2987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840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Gesteenten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Vaste stoffen die in de lithosfeer voorkomen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Lithosfeer = aardkorst plus top aardmantel</a:t>
            </a:r>
          </a:p>
          <a:p>
            <a:pPr lvl="1" eaLnBrk="1" hangingPunct="1"/>
            <a:endParaRPr lang="nl-NL" altLang="nl-NL" smtClean="0">
              <a:solidFill>
                <a:schemeClr val="bg1"/>
              </a:solidFill>
            </a:endParaRPr>
          </a:p>
          <a:p>
            <a:pPr lvl="2" eaLnBrk="1" hangingPunct="1">
              <a:buFontTx/>
              <a:buNone/>
            </a:pPr>
            <a:r>
              <a:rPr lang="nl-NL" altLang="nl-NL" smtClean="0">
                <a:solidFill>
                  <a:schemeClr val="bg1"/>
                </a:solidFill>
              </a:rPr>
              <a:t>Vb; Graniet, basalt en marmer, maar ook klei en zand…</a:t>
            </a:r>
          </a:p>
          <a:p>
            <a:pPr lvl="2" eaLnBrk="1" hangingPunct="1">
              <a:buFontTx/>
              <a:buNone/>
            </a:pPr>
            <a:endParaRPr lang="nl-NL" altLang="nl-NL" smtClean="0">
              <a:solidFill>
                <a:schemeClr val="bg1"/>
              </a:solidFill>
            </a:endParaRPr>
          </a:p>
          <a:p>
            <a:pPr lvl="2" eaLnBrk="1" hangingPunct="1">
              <a:buFontTx/>
              <a:buNone/>
            </a:pPr>
            <a:r>
              <a:rPr lang="nl-NL" altLang="nl-NL" b="1" smtClean="0">
                <a:solidFill>
                  <a:schemeClr val="bg1"/>
                </a:solidFill>
              </a:rPr>
              <a:t>Gesteenten:</a:t>
            </a:r>
            <a:r>
              <a:rPr lang="nl-NL" altLang="nl-NL" smtClean="0">
                <a:solidFill>
                  <a:schemeClr val="bg1"/>
                </a:solidFill>
              </a:rPr>
              <a:t> samenklonteringen van mineralen. </a:t>
            </a:r>
          </a:p>
        </p:txBody>
      </p:sp>
    </p:spTree>
    <p:extLst>
      <p:ext uri="{BB962C8B-B14F-4D97-AF65-F5344CB8AC3E}">
        <p14:creationId xmlns:p14="http://schemas.microsoft.com/office/powerpoint/2010/main" val="30556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Soorten gesteente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Stollingsgesteente (95% totaal)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Graniet en Basalt</a:t>
            </a: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Sedimentgesteente (75% van aardoppervlak)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Zandsteen en kalksteen </a:t>
            </a: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Metamorfgesteente (ontstaan uit ander gesteente)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Marmer</a:t>
            </a:r>
          </a:p>
        </p:txBody>
      </p:sp>
    </p:spTree>
    <p:extLst>
      <p:ext uri="{BB962C8B-B14F-4D97-AF65-F5344CB8AC3E}">
        <p14:creationId xmlns:p14="http://schemas.microsoft.com/office/powerpoint/2010/main" val="26746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Sedimentgesteente of afzetting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09800"/>
            <a:ext cx="7239000" cy="3717925"/>
          </a:xfrm>
          <a:noFill/>
        </p:spPr>
      </p:pic>
      <p:sp>
        <p:nvSpPr>
          <p:cNvPr id="6" name="Tekstvak 5"/>
          <p:cNvSpPr txBox="1"/>
          <p:nvPr/>
        </p:nvSpPr>
        <p:spPr>
          <a:xfrm>
            <a:off x="838200" y="3810000"/>
            <a:ext cx="2286000" cy="1570038"/>
          </a:xfrm>
          <a:prstGeom prst="rect">
            <a:avLst/>
          </a:prstGeom>
          <a:noFill/>
          <a:ln w="50800"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/>
              <a:t>Laagjes!</a:t>
            </a:r>
          </a:p>
          <a:p>
            <a:pPr>
              <a:defRPr/>
            </a:pPr>
            <a:r>
              <a:rPr lang="nl-NL" sz="2400" dirty="0"/>
              <a:t>Snel stromend water: grof</a:t>
            </a:r>
          </a:p>
          <a:p>
            <a:pPr>
              <a:defRPr/>
            </a:pPr>
            <a:r>
              <a:rPr lang="nl-NL" sz="2400" dirty="0"/>
              <a:t>Langzaam: fijn</a:t>
            </a:r>
          </a:p>
        </p:txBody>
      </p:sp>
    </p:spTree>
    <p:extLst>
      <p:ext uri="{BB962C8B-B14F-4D97-AF65-F5344CB8AC3E}">
        <p14:creationId xmlns:p14="http://schemas.microsoft.com/office/powerpoint/2010/main" val="2875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Stollingsgesteente of magma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5486400" cy="3292475"/>
          </a:xfrm>
          <a:noFill/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65538"/>
            <a:ext cx="59436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248400" y="1600200"/>
            <a:ext cx="1752600" cy="1384300"/>
          </a:xfrm>
          <a:prstGeom prst="rect">
            <a:avLst/>
          </a:prstGeom>
          <a:noFill/>
          <a:ln w="31750">
            <a:solidFill>
              <a:schemeClr val="tx2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chemeClr val="bg1"/>
                </a:solidFill>
              </a:rPr>
              <a:t>Diepte</a:t>
            </a:r>
          </a:p>
          <a:p>
            <a:pPr>
              <a:defRPr/>
            </a:pPr>
            <a:r>
              <a:rPr lang="nl-NL" sz="2800" dirty="0">
                <a:solidFill>
                  <a:schemeClr val="bg1"/>
                </a:solidFill>
              </a:rPr>
              <a:t>Kristallen</a:t>
            </a:r>
          </a:p>
          <a:p>
            <a:pPr>
              <a:defRPr/>
            </a:pPr>
            <a:r>
              <a:rPr lang="nl-NL" sz="2800" dirty="0">
                <a:solidFill>
                  <a:schemeClr val="bg1"/>
                </a:solidFill>
              </a:rPr>
              <a:t>Graniet</a:t>
            </a:r>
          </a:p>
        </p:txBody>
      </p:sp>
    </p:spTree>
    <p:extLst>
      <p:ext uri="{BB962C8B-B14F-4D97-AF65-F5344CB8AC3E}">
        <p14:creationId xmlns:p14="http://schemas.microsoft.com/office/powerpoint/2010/main" val="1273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Voorbeelden:</a:t>
            </a:r>
          </a:p>
        </p:txBody>
      </p:sp>
      <p:pic>
        <p:nvPicPr>
          <p:cNvPr id="19460" name="Picture 4" descr="Itu granite, Salto, Brazilië.">
            <a:hlinkClick r:id="rId2" tooltip="Itu granite, Salto, Brazilië.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3556000" cy="2374900"/>
          </a:xfrm>
        </p:spPr>
      </p:pic>
      <p:pic>
        <p:nvPicPr>
          <p:cNvPr id="19462" name="Picture 6" descr="Giants-causeway-in-ire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33550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2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409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Het Waddengebied. (Foto Evelyne Jacq)  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257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eisterveld_laperto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5052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gevel_leiste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048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Aarde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28600" y="1676400"/>
            <a:ext cx="5943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248400" y="1676400"/>
            <a:ext cx="25908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48400" y="1905000"/>
            <a:ext cx="2667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Aan de rand van een gemiddeld grote spraalnevel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In een gemiddeld zonnestelsel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Met een gemiddelde zon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Laat 8 telgen gaan</a:t>
            </a:r>
            <a:endParaRPr lang="nl-NL">
              <a:latin typeface="Arial" charset="0"/>
            </a:endParaRPr>
          </a:p>
        </p:txBody>
      </p:sp>
      <p:pic>
        <p:nvPicPr>
          <p:cNvPr id="5126" name="Picture 6" descr="http://www.futurehi.net/images/deep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54292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Metamorfgesteente of omvorming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153400" cy="3940175"/>
          </a:xfrm>
          <a:noFill/>
        </p:spPr>
      </p:pic>
      <p:sp>
        <p:nvSpPr>
          <p:cNvPr id="7172" name="Tekstvak 5"/>
          <p:cNvSpPr txBox="1">
            <a:spLocks noChangeArrowheads="1"/>
          </p:cNvSpPr>
          <p:nvPr/>
        </p:nvSpPr>
        <p:spPr bwMode="auto">
          <a:xfrm>
            <a:off x="4495800" y="5562600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Stollings/sedimentgesteente zakt weg</a:t>
            </a: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Net niet opnieuw smelten!</a:t>
            </a:r>
          </a:p>
        </p:txBody>
      </p:sp>
    </p:spTree>
    <p:extLst>
      <p:ext uri="{BB962C8B-B14F-4D97-AF65-F5344CB8AC3E}">
        <p14:creationId xmlns:p14="http://schemas.microsoft.com/office/powerpoint/2010/main" val="28294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Gesteente kringloop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Afbraak van landschap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Drie processen</a:t>
            </a:r>
          </a:p>
          <a:p>
            <a:pPr eaLnBrk="1" hangingPunct="1"/>
            <a:endParaRPr lang="nl-NL" altLang="nl-NL" smtClean="0"/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Verwering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Erosie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Massabewegingen</a:t>
            </a: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Verwering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Het uiteenvallen van gesteente</a:t>
            </a:r>
          </a:p>
          <a:p>
            <a:pPr eaLnBrk="1" hangingPunct="1">
              <a:lnSpc>
                <a:spcPct val="90000"/>
              </a:lnSpc>
            </a:pPr>
            <a:endParaRPr lang="nl-NL" altLang="nl-NL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Soorten verwering: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Mechanisch (fysisch)</a:t>
            </a:r>
          </a:p>
          <a:p>
            <a:pPr lvl="2"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Vorstspleten of temperatuurveranderingen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Chemisch</a:t>
            </a:r>
          </a:p>
          <a:p>
            <a:pPr lvl="2"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Oplossen van gesteente in water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Organogeen</a:t>
            </a:r>
          </a:p>
          <a:p>
            <a:pPr lvl="2" eaLnBrk="1" hangingPunct="1">
              <a:lnSpc>
                <a:spcPct val="90000"/>
              </a:lnSpc>
            </a:pPr>
            <a:r>
              <a:rPr lang="nl-NL" altLang="nl-NL" smtClean="0">
                <a:solidFill>
                  <a:schemeClr val="bg1"/>
                </a:solidFill>
              </a:rPr>
              <a:t>Wortels drukken steen kapot</a:t>
            </a:r>
          </a:p>
        </p:txBody>
      </p:sp>
    </p:spTree>
    <p:extLst>
      <p:ext uri="{BB962C8B-B14F-4D97-AF65-F5344CB8AC3E}">
        <p14:creationId xmlns:p14="http://schemas.microsoft.com/office/powerpoint/2010/main" val="4102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Voorbeelden</a:t>
            </a:r>
          </a:p>
        </p:txBody>
      </p:sp>
      <p:pic>
        <p:nvPicPr>
          <p:cNvPr id="10245" name="Picture 5" descr="Bio_Wea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29845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figure-07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9624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446196991SkzvWY_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0384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DSC044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Massabewegingen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Naar beneden glijden van verweerd materiaal!</a:t>
            </a: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Bepalende factoren: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Materiaal (los zand schuift sneller dan stenen)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Helling (hoe steiler hoe sneller)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Water (mate van verzadiging)</a:t>
            </a:r>
          </a:p>
        </p:txBody>
      </p:sp>
    </p:spTree>
    <p:extLst>
      <p:ext uri="{BB962C8B-B14F-4D97-AF65-F5344CB8AC3E}">
        <p14:creationId xmlns:p14="http://schemas.microsoft.com/office/powerpoint/2010/main" val="10018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Soorten massabewegingen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Modderstroom = veel water</a:t>
            </a: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Aardverschuiving = droger</a:t>
            </a: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Lawine = droog maar snel</a:t>
            </a: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Na een massabeweging blijft een puinhelling achter..(in het dal..)</a:t>
            </a:r>
          </a:p>
        </p:txBody>
      </p:sp>
    </p:spTree>
    <p:extLst>
      <p:ext uri="{BB962C8B-B14F-4D97-AF65-F5344CB8AC3E}">
        <p14:creationId xmlns:p14="http://schemas.microsoft.com/office/powerpoint/2010/main" val="3030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Puinhelling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4340" name="Picture 5" descr="vosges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724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minstens-19-slachtoffers-na-modderstroom-brazilie_5_46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876675"/>
            <a:ext cx="4381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2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Waterkringloop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7413" name="Picture 5" descr="Waterkring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Bestand:Hydrologische cyclu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solidFill>
                  <a:schemeClr val="bg1"/>
                </a:solidFill>
              </a:rPr>
              <a:t>Verdamping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smtClean="0">
                <a:solidFill>
                  <a:schemeClr val="bg1"/>
                </a:solidFill>
              </a:rPr>
              <a:t>	Verdamping = evaporatie</a:t>
            </a:r>
          </a:p>
          <a:p>
            <a:pPr eaLnBrk="1" hangingPunct="1">
              <a:buFontTx/>
              <a:buNone/>
            </a:pPr>
            <a:r>
              <a:rPr lang="nl-NL" altLang="nl-NL" smtClean="0">
                <a:solidFill>
                  <a:schemeClr val="bg1"/>
                </a:solidFill>
              </a:rPr>
              <a:t>	Planten zweten ook = transpiratie</a:t>
            </a:r>
          </a:p>
          <a:p>
            <a:pPr eaLnBrk="1" hangingPunct="1"/>
            <a:endParaRPr lang="nl-NL" altLang="nl-NL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nl-NL" altLang="nl-NL" smtClean="0">
                <a:solidFill>
                  <a:schemeClr val="bg1"/>
                </a:solidFill>
              </a:rPr>
              <a:t>	samen: totale verdamping =</a:t>
            </a:r>
          </a:p>
          <a:p>
            <a:pPr eaLnBrk="1" hangingPunct="1">
              <a:buFontTx/>
              <a:buNone/>
            </a:pPr>
            <a:r>
              <a:rPr lang="nl-NL" altLang="nl-NL" smtClean="0">
                <a:solidFill>
                  <a:schemeClr val="bg1"/>
                </a:solidFill>
              </a:rPr>
              <a:t>	Evapotranspiratie </a:t>
            </a:r>
          </a:p>
          <a:p>
            <a:pPr lvl="1" eaLnBrk="1" hangingPunct="1"/>
            <a:r>
              <a:rPr lang="nl-NL" altLang="nl-NL" smtClean="0">
                <a:solidFill>
                  <a:schemeClr val="bg1"/>
                </a:solidFill>
              </a:rPr>
              <a:t>(de voeding voor regen..)</a:t>
            </a:r>
          </a:p>
        </p:txBody>
      </p:sp>
    </p:spTree>
    <p:extLst>
      <p:ext uri="{BB962C8B-B14F-4D97-AF65-F5344CB8AC3E}">
        <p14:creationId xmlns:p14="http://schemas.microsoft.com/office/powerpoint/2010/main" val="6931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Oeraarde</a:t>
            </a:r>
            <a:endParaRPr lang="nl-NL" smtClean="0">
              <a:latin typeface="Arial" charset="0"/>
            </a:endParaRP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228600" y="1676400"/>
            <a:ext cx="54864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/>
              <a:t> </a:t>
            </a:r>
          </a:p>
        </p:txBody>
      </p:sp>
      <p:pic>
        <p:nvPicPr>
          <p:cNvPr id="6148" name="Picture 7" descr="http://www.seriewoordenaar.nl/seriewoordenaar/content/forum_foto/leven-oeraa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52578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867400" y="1676400"/>
            <a:ext cx="2895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2400" smtClean="0">
              <a:latin typeface="Arial" charset="0"/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5943600" y="2209800"/>
            <a:ext cx="3200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4,6 miljard jaar geleden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Hels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Gloeiend-vloeibaar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Geen spatje water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Atmosfeer vol met gassen</a:t>
            </a:r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Kern mantel korst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28600" y="1676400"/>
            <a:ext cx="5943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324600" y="1676400"/>
            <a:ext cx="2514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400800" y="2057400"/>
            <a:ext cx="27432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Korst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Mantel</a:t>
            </a:r>
          </a:p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Kern</a:t>
            </a:r>
          </a:p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7174" name="Picture 8" descr="http://intranet.vituscollege.nl/vaklokalen/Aardrijkskunde/Images_Overige/aardk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41910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Kern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28600" y="1676400"/>
            <a:ext cx="57150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6096000" y="1676400"/>
            <a:ext cx="27432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2743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Iedere 100m 100 graden Celsius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5000 graden Celsius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Korst-kern 6400 km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Druk 4 miljoen maal hoger (korst)</a:t>
            </a:r>
          </a:p>
          <a:p>
            <a:pPr>
              <a:spcBef>
                <a:spcPct val="50000"/>
              </a:spcBef>
            </a:pPr>
            <a:endParaRPr lang="nl-NL">
              <a:latin typeface="Arial" charset="0"/>
            </a:endParaRPr>
          </a:p>
        </p:txBody>
      </p:sp>
      <p:pic>
        <p:nvPicPr>
          <p:cNvPr id="8198" name="Picture 8" descr="http://bp1.blogger.com/_O3F0fH5AGXQ/SHBkC57s5_I/AAAAAAAACdw/7Db0nDeNkGg/s400/earth_core_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Mantel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04800" y="1676400"/>
            <a:ext cx="58674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324600" y="1676400"/>
            <a:ext cx="2514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400800" y="2057400"/>
            <a:ext cx="2743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Traag stromend gesteente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Door verwarming zet gesteente uit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Convectie-stroming</a:t>
            </a:r>
          </a:p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9222" name="Picture 8" descr="http://www.kennislink.nl/upload/210463_962_1218750799593-convection_cc_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54102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Korst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8600" y="1676400"/>
            <a:ext cx="47244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181600" y="1676400"/>
            <a:ext cx="3657600" cy="4724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257800" y="2057400"/>
            <a:ext cx="4114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Lithosfeer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Oceanische korst,                8 km dik, basalt    (zwaar)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Coninenten, 40 km      graniet (lichter)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Ruggen en troggen</a:t>
            </a:r>
            <a:endParaRPr lang="nl-NL" sz="2800">
              <a:latin typeface="Arial" charset="0"/>
            </a:endParaRPr>
          </a:p>
        </p:txBody>
      </p:sp>
      <p:pic>
        <p:nvPicPr>
          <p:cNvPr id="10246" name="Picture 8" descr="http://www.info-graphics.nl/nl/wp-content/uploads/2008/07/08044meanderlb8tr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4419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691</Words>
  <Application>Microsoft Office PowerPoint</Application>
  <PresentationFormat>Diavoorstelling (4:3)</PresentationFormat>
  <Paragraphs>317</Paragraphs>
  <Slides>49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Standaardontwerp</vt:lpstr>
      <vt:lpstr>PowerPoint-presentatie</vt:lpstr>
      <vt:lpstr>Oerknal</vt:lpstr>
      <vt:lpstr>Groei</vt:lpstr>
      <vt:lpstr>Aarde</vt:lpstr>
      <vt:lpstr>Oeraarde</vt:lpstr>
      <vt:lpstr>Kern mantel korst</vt:lpstr>
      <vt:lpstr>Kern</vt:lpstr>
      <vt:lpstr>Mantel</vt:lpstr>
      <vt:lpstr>Korst</vt:lpstr>
      <vt:lpstr>PowerPoint-presentatie</vt:lpstr>
      <vt:lpstr>Platentektoniek en aardbevingen</vt:lpstr>
      <vt:lpstr>Platentektoniek en aardbevingen</vt:lpstr>
      <vt:lpstr>Convergente bewegingen</vt:lpstr>
      <vt:lpstr>Divergente bewegingen</vt:lpstr>
      <vt:lpstr>Transforme bewegingen</vt:lpstr>
      <vt:lpstr>Platentektoniek</vt:lpstr>
      <vt:lpstr>Oorzaken</vt:lpstr>
      <vt:lpstr>Gevolgen</vt:lpstr>
      <vt:lpstr>Hoofdstuk 2</vt:lpstr>
      <vt:lpstr>Schildvulkaan</vt:lpstr>
      <vt:lpstr>Stratovulkaan</vt:lpstr>
      <vt:lpstr>PowerPoint-presentatie</vt:lpstr>
      <vt:lpstr>gesloopt gesteente</vt:lpstr>
      <vt:lpstr>gesloopt gesteente</vt:lpstr>
      <vt:lpstr>gesloopt gesteente</vt:lpstr>
      <vt:lpstr>verweringsmateriaal</vt:lpstr>
      <vt:lpstr>verweringsmateriaal</vt:lpstr>
      <vt:lpstr>verweringsmateriaal</vt:lpstr>
      <vt:lpstr>8 opbouw van het laagland</vt:lpstr>
      <vt:lpstr>8 rivieren in de benedenloop</vt:lpstr>
      <vt:lpstr>8 rivieren in de benedenloop</vt:lpstr>
      <vt:lpstr>8 rivieren in de benedenloop</vt:lpstr>
      <vt:lpstr>8 delta</vt:lpstr>
      <vt:lpstr>8 duinen en strand</vt:lpstr>
      <vt:lpstr>Gesteenten</vt:lpstr>
      <vt:lpstr>Soorten gesteente</vt:lpstr>
      <vt:lpstr>Sedimentgesteente of afzetting</vt:lpstr>
      <vt:lpstr>Stollingsgesteente of magma</vt:lpstr>
      <vt:lpstr>Voorbeelden:</vt:lpstr>
      <vt:lpstr>Metamorfgesteente of omvorming</vt:lpstr>
      <vt:lpstr>Gesteente kringloop</vt:lpstr>
      <vt:lpstr>Afbraak van landschap</vt:lpstr>
      <vt:lpstr>Verwering</vt:lpstr>
      <vt:lpstr>Voorbeelden</vt:lpstr>
      <vt:lpstr>Massabewegingen</vt:lpstr>
      <vt:lpstr>Soorten massabewegingen</vt:lpstr>
      <vt:lpstr>Puinhelling</vt:lpstr>
      <vt:lpstr>Waterkringloop</vt:lpstr>
      <vt:lpstr>Verdamping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alwin</dc:creator>
  <cp:lastModifiedBy> </cp:lastModifiedBy>
  <cp:revision>6</cp:revision>
  <dcterms:created xsi:type="dcterms:W3CDTF">2009-11-05T18:12:10Z</dcterms:created>
  <dcterms:modified xsi:type="dcterms:W3CDTF">2016-11-09T13:44:32Z</dcterms:modified>
</cp:coreProperties>
</file>